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1711" r:id="rId3"/>
    <p:sldId id="1713" r:id="rId4"/>
    <p:sldId id="1712" r:id="rId5"/>
    <p:sldId id="1717" r:id="rId6"/>
    <p:sldId id="1731" r:id="rId7"/>
    <p:sldId id="1735" r:id="rId8"/>
    <p:sldId id="1732" r:id="rId9"/>
    <p:sldId id="1733" r:id="rId10"/>
    <p:sldId id="1736" r:id="rId11"/>
    <p:sldId id="1734" r:id="rId12"/>
    <p:sldId id="1759" r:id="rId13"/>
    <p:sldId id="1739" r:id="rId14"/>
    <p:sldId id="1714" r:id="rId15"/>
    <p:sldId id="1740" r:id="rId16"/>
    <p:sldId id="1741" r:id="rId17"/>
    <p:sldId id="1762" r:id="rId18"/>
    <p:sldId id="1742" r:id="rId19"/>
    <p:sldId id="1737" r:id="rId20"/>
    <p:sldId id="1738" r:id="rId21"/>
    <p:sldId id="1715" r:id="rId22"/>
    <p:sldId id="1763" r:id="rId23"/>
    <p:sldId id="1764" r:id="rId24"/>
    <p:sldId id="1765" r:id="rId25"/>
    <p:sldId id="1727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l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110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94"/>
  </p:normalViewPr>
  <p:slideViewPr>
    <p:cSldViewPr snapToGrid="0" snapToObjects="1">
      <p:cViewPr varScale="1">
        <p:scale>
          <a:sx n="127" d="100"/>
          <a:sy n="127" d="100"/>
        </p:scale>
        <p:origin x="108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commentAuthors" Target="commentAuthors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0"/>
            <a:ext cx="5993475" cy="827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39149" y="24939"/>
            <a:ext cx="1396538" cy="79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4281055" y="6409115"/>
            <a:ext cx="1138844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youtube.com/watch?v=j4RMDoQk3Zw" TargetMode="Externa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/>
        </p:nvSpPr>
        <p:spPr>
          <a:xfrm>
            <a:off x="0" y="1254307"/>
            <a:ext cx="9144000" cy="1806603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 err="1">
                <a:solidFill>
                  <a:schemeClr val="bg1"/>
                </a:solidFill>
              </a:rPr>
              <a:t>TicTacToe with Robot Arm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11353" y="4370758"/>
            <a:ext cx="2165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 Lin</a:t>
            </a:r>
            <a:endParaRPr kumimoji="1" lang="en-US" altLang="zh-CN" dirty="0"/>
          </a:p>
          <a:p>
            <a:r>
              <a:rPr kumimoji="1" lang="en-US" altLang="zh-CN" dirty="0"/>
              <a:t>Zhaofeng Tian</a:t>
            </a:r>
            <a:endParaRPr kumimoji="1" lang="en-US" altLang="zh-CN" dirty="0"/>
          </a:p>
          <a:p>
            <a:r>
              <a:rPr kumimoji="1" lang="en-US" altLang="zh-CN" dirty="0"/>
              <a:t>Group 8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Advisor: Prof. Pandya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0275" y="3425868"/>
            <a:ext cx="4364622" cy="2891962"/>
          </a:xfrm>
          <a:prstGeom prst="rect">
            <a:avLst/>
          </a:prstGeom>
          <a:noFill/>
          <a:ln w="50800">
            <a:solidFill>
              <a:srgbClr val="C00000"/>
            </a:solidFill>
          </a:ln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Define the game board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1373505"/>
            <a:ext cx="8045450" cy="518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Actual drawing </a:t>
            </a:r>
            <a:endParaRPr lang="en-US" altLang="zh-CN"/>
          </a:p>
        </p:txBody>
      </p:sp>
      <p:pic>
        <p:nvPicPr>
          <p:cNvPr id="3" name="图片 2" descr="Whole board with all circle and cro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827405"/>
            <a:ext cx="4301490" cy="411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0" y="3193415"/>
            <a:ext cx="3670300" cy="3467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Project Structure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28775" y="1473200"/>
            <a:ext cx="5886450" cy="391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335" y="156210"/>
            <a:ext cx="34848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 App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355" y="1039495"/>
            <a:ext cx="6962140" cy="55587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Configuration Dialog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016000"/>
            <a:ext cx="4095115" cy="1855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060065"/>
            <a:ext cx="4902200" cy="3232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80" y="1056005"/>
            <a:ext cx="4504055" cy="17748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TestRobotDialog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944880"/>
            <a:ext cx="4057650" cy="340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15" y="2974340"/>
            <a:ext cx="3784600" cy="33591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480" y="647700"/>
            <a:ext cx="5470525" cy="6210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Main App Flowchart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 descr="Flow 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8440" y="556260"/>
            <a:ext cx="4133850" cy="6515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TicTacToae Class Methods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556385"/>
            <a:ext cx="7108190" cy="4159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3177" y="0"/>
            <a:ext cx="5993475" cy="827088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TicTacToae Class Properties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827405"/>
            <a:ext cx="5189855" cy="56667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47057" y="1207532"/>
            <a:ext cx="32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Introduction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057" y="1679543"/>
            <a:ext cx="7161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design a Robot Arm that can play the </a:t>
            </a:r>
            <a:r>
              <a:rPr lang="en-US" dirty="0" err="1"/>
              <a:t>TicTacToe</a:t>
            </a:r>
            <a:r>
              <a:rPr lang="en-US" dirty="0"/>
              <a:t> game with human users and demonstrate the corresponding simulator  in the </a:t>
            </a:r>
            <a:r>
              <a:rPr lang="en-US" dirty="0" err="1"/>
              <a:t>Matlab</a:t>
            </a:r>
            <a:r>
              <a:rPr lang="en-US" dirty="0"/>
              <a:t> GUI. Moreover, a game strategy designed can guarantee a win or tie for the robot.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086" y="2999832"/>
            <a:ext cx="4912069" cy="2511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5691" y="5631777"/>
            <a:ext cx="62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Check the link to watch full demo: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2" action="ppaction://hlinkfile"/>
              </a:rPr>
              <a:t>video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99" y="2692023"/>
            <a:ext cx="7603117" cy="3276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99" y="1435835"/>
            <a:ext cx="760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picture below shows a sample game. As we can see, the robot in the simulator can draw O and X with a designed strategy which will be explained in the later slides.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Robot not lose strategy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1051560" y="1148715"/>
            <a:ext cx="74187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Basic logic:</a:t>
            </a:r>
            <a:endParaRPr lang="en-US" altLang="zh-CN"/>
          </a:p>
          <a:p>
            <a:r>
              <a:rPr lang="en-US" altLang="zh-CN"/>
              <a:t>1. Frist 4 steps are very important, corner is best, center is good, edge is last.    we have very specific steps for first 4 steps.</a:t>
            </a:r>
            <a:endParaRPr lang="en-US" altLang="zh-CN"/>
          </a:p>
          <a:p>
            <a:r>
              <a:rPr lang="en-US" altLang="zh-CN"/>
              <a:t>2. From step4:</a:t>
            </a:r>
            <a:endParaRPr lang="en-US" altLang="zh-CN"/>
          </a:p>
          <a:p>
            <a:r>
              <a:rPr lang="en-US" altLang="zh-CN"/>
              <a:t>	2.1 Select the position which robot could win within one step;</a:t>
            </a:r>
            <a:endParaRPr lang="en-US" altLang="zh-CN"/>
          </a:p>
          <a:p>
            <a:r>
              <a:rPr lang="en-US" altLang="zh-CN"/>
              <a:t>	2.2 </a:t>
            </a:r>
            <a:r>
              <a:rPr lang="en-US" altLang="zh-CN">
                <a:sym typeface="+mn-ea"/>
              </a:rPr>
              <a:t>Select the position which</a:t>
            </a:r>
            <a:r>
              <a:rPr lang="en-US" altLang="zh-CN"/>
              <a:t> user could win within one step;</a:t>
            </a:r>
            <a:endParaRPr lang="en-US" altLang="zh-CN"/>
          </a:p>
          <a:p>
            <a:r>
              <a:rPr lang="en-US" altLang="zh-CN"/>
              <a:t>	2.3 </a:t>
            </a:r>
            <a:r>
              <a:rPr lang="en-US" altLang="zh-CN">
                <a:sym typeface="+mn-ea"/>
              </a:rPr>
              <a:t>Select the position which </a:t>
            </a:r>
            <a:r>
              <a:rPr lang="en-US" altLang="zh-CN"/>
              <a:t>has highest weight for robot</a:t>
            </a:r>
            <a:endParaRPr lang="en-US" altLang="zh-CN"/>
          </a:p>
          <a:p>
            <a:r>
              <a:rPr lang="en-US" altLang="zh-CN"/>
              <a:t>	2.4 </a:t>
            </a:r>
            <a:r>
              <a:rPr lang="en-US" altLang="zh-CN">
                <a:sym typeface="+mn-ea"/>
              </a:rPr>
              <a:t>Select the position which</a:t>
            </a:r>
            <a:r>
              <a:rPr lang="en-US" altLang="zh-CN"/>
              <a:t> has highest weight for user</a:t>
            </a:r>
            <a:endParaRPr lang="en-US" altLang="zh-CN"/>
          </a:p>
          <a:p>
            <a:r>
              <a:rPr lang="en-US" altLang="zh-CN"/>
              <a:t>	2. 5 Randomly choose highest weight for next positon</a:t>
            </a:r>
            <a:endParaRPr lang="en-US" altLang="zh-CN"/>
          </a:p>
          <a:p>
            <a:endParaRPr lang="en-US" altLang="zh-CN"/>
          </a:p>
        </p:txBody>
      </p:sp>
      <p:grpSp>
        <p:nvGrpSpPr>
          <p:cNvPr id="31" name="组合 30"/>
          <p:cNvGrpSpPr/>
          <p:nvPr/>
        </p:nvGrpSpPr>
        <p:grpSpPr>
          <a:xfrm>
            <a:off x="1332865" y="4115435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1</a:t>
                </a:r>
                <a:endParaRPr lang="en-US" altLang="zh-CN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7</a:t>
                </a:r>
                <a:endParaRPr lang="en-US" altLang="zh-CN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8</a:t>
                </a:r>
                <a:endParaRPr lang="en-US" altLang="zh-CN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5</a:t>
                </a:r>
                <a:endParaRPr lang="en-US" altLang="zh-CN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6</a:t>
                </a:r>
                <a:endParaRPr lang="en-US" altLang="zh-CN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9</a:t>
                </a:r>
                <a:endParaRPr lang="en-US" altLang="zh-CN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Game board position</a:t>
              </a:r>
              <a:endParaRPr lang="en-US" altLang="zh-CN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37785" y="4115435"/>
            <a:ext cx="2216785" cy="2400300"/>
            <a:chOff x="4501" y="6467"/>
            <a:chExt cx="3491" cy="3780"/>
          </a:xfrm>
        </p:grpSpPr>
        <p:grpSp>
          <p:nvGrpSpPr>
            <p:cNvPr id="18" name="组合 17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501" y="6467"/>
              <a:ext cx="34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Initial weight for both</a:t>
              </a:r>
              <a:endParaRPr lang="en-US" altLang="zh-CN"/>
            </a:p>
          </p:txBody>
        </p:sp>
      </p:grp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Robot not lose strategy</a:t>
            </a:r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1803400" y="3983355"/>
            <a:ext cx="2390140" cy="2419350"/>
            <a:chOff x="4302" y="6437"/>
            <a:chExt cx="3764" cy="3810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2" y="6437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Weight Change for user</a:t>
              </a:r>
              <a:endParaRPr lang="en-US" altLang="zh-CN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68370" y="1280160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0000"/>
                    </a:solidFill>
                  </a:rPr>
                  <a:t>X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7</a:t>
                </a:r>
                <a:endParaRPr lang="en-US" altLang="zh-CN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8</a:t>
                </a:r>
                <a:endParaRPr lang="en-US" altLang="zh-CN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5</a:t>
                </a:r>
                <a:endParaRPr lang="en-US" altLang="zh-CN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6</a:t>
                </a:r>
                <a:endParaRPr lang="en-US" altLang="zh-CN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9</a:t>
                </a:r>
                <a:endParaRPr lang="en-US" altLang="zh-CN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Game board position</a:t>
              </a:r>
              <a:endParaRPr lang="en-US" altLang="zh-CN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65015" y="3983355"/>
            <a:ext cx="2456815" cy="2419350"/>
            <a:chOff x="4293" y="6437"/>
            <a:chExt cx="3869" cy="3810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3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93" y="6437"/>
              <a:ext cx="38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Weight Change for robot</a:t>
              </a:r>
              <a:endParaRPr lang="en-US" altLang="zh-CN"/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22275" y="1280160"/>
            <a:ext cx="2724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1103CD"/>
                </a:solidFill>
              </a:rPr>
              <a:t>Step1: User plays at position1</a:t>
            </a:r>
            <a:endParaRPr lang="en-US" altLang="zh-CN" sz="2400">
              <a:solidFill>
                <a:srgbClr val="1103CD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983095" y="4605655"/>
            <a:ext cx="1908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Impacted position weight -1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48260" y="459168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Change weight to 0 because it is not empty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Robot not lose strategy</a:t>
            </a:r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1828800" y="4067175"/>
            <a:ext cx="2390140" cy="2419350"/>
            <a:chOff x="4302" y="6437"/>
            <a:chExt cx="3764" cy="3810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0</a:t>
                </a:r>
                <a:endParaRPr lang="en-US" altLang="zh-CN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2" y="6437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Weight Change for user</a:t>
              </a:r>
              <a:endParaRPr lang="en-US" altLang="zh-CN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58055" y="4054475"/>
            <a:ext cx="2456815" cy="2419350"/>
            <a:chOff x="4293" y="6437"/>
            <a:chExt cx="3869" cy="3810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0</a:t>
                </a:r>
                <a:endParaRPr lang="en-US" altLang="zh-CN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1</a:t>
                </a:r>
                <a:endParaRPr lang="en-US" altLang="zh-CN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1</a:t>
                </a:r>
                <a:endParaRPr lang="en-US" altLang="zh-CN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93" y="6437"/>
              <a:ext cx="3869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/>
                <a:t>Weight Change for robot</a:t>
              </a:r>
              <a:endParaRPr lang="en-US" altLang="zh-CN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28365" y="1221740"/>
            <a:ext cx="2130425" cy="2409190"/>
            <a:chOff x="393" y="6467"/>
            <a:chExt cx="3355" cy="3794"/>
          </a:xfrm>
        </p:grpSpPr>
        <p:grpSp>
          <p:nvGrpSpPr>
            <p:cNvPr id="37" name="组合 36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X</a:t>
                </a:r>
                <a:endParaRPr lang="en-US" altLang="zh-CN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7</a:t>
                </a:r>
                <a:endParaRPr lang="en-US" altLang="zh-CN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8</a:t>
                </a:r>
                <a:endParaRPr lang="en-US" altLang="zh-CN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0445" y="5110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>
                    <a:solidFill>
                      <a:srgbClr val="FF0000"/>
                    </a:solidFill>
                  </a:rPr>
                  <a:t>O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6</a:t>
                </a:r>
                <a:endParaRPr lang="en-US" altLang="zh-CN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/>
                  <a:t>9</a:t>
                </a:r>
                <a:endParaRPr lang="en-US" altLang="zh-CN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Game board position</a:t>
              </a:r>
              <a:endParaRPr lang="en-US" altLang="zh-CN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50215" y="1235710"/>
            <a:ext cx="2647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1103CD"/>
                </a:solidFill>
              </a:rPr>
              <a:t>Step2: </a:t>
            </a:r>
            <a:r>
              <a:rPr lang="en-US" altLang="zh-CN" sz="2400">
                <a:solidFill>
                  <a:srgbClr val="1103CD"/>
                </a:solidFill>
                <a:sym typeface="+mn-ea"/>
              </a:rPr>
              <a:t>Robot</a:t>
            </a:r>
            <a:r>
              <a:rPr lang="en-US" altLang="zh-CN" sz="2400">
                <a:solidFill>
                  <a:srgbClr val="1103CD"/>
                </a:solidFill>
                <a:sym typeface="+mn-ea"/>
              </a:rPr>
              <a:t> plays at position5</a:t>
            </a:r>
            <a:endParaRPr lang="en-US" altLang="zh-CN" sz="2400">
              <a:solidFill>
                <a:srgbClr val="1103CD"/>
              </a:solidFill>
            </a:endParaRPr>
          </a:p>
          <a:p>
            <a:endParaRPr lang="en-US" altLang="zh-CN" sz="2400">
              <a:solidFill>
                <a:srgbClr val="1103CD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3660" y="470344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Impacted position weight -1 for opponent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7091680" y="4846320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Change weight to 0 because it is not empty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26145" y="1180543"/>
            <a:ext cx="51968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Discussion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6" y="2018822"/>
            <a:ext cx="7398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learned how to connect the robot with Arduino board and how to control the servo motor via the </a:t>
            </a:r>
            <a:r>
              <a:rPr lang="en-US" dirty="0" err="1"/>
              <a:t>Matlab</a:t>
            </a:r>
            <a:r>
              <a:rPr lang="en-US" dirty="0"/>
              <a:t>/Arduino interface. And most importantly, we practice programming skill to implement several functionalities on this robot arm which include the </a:t>
            </a:r>
            <a:r>
              <a:rPr lang="en-US" dirty="0" err="1"/>
              <a:t>TicTacToe</a:t>
            </a:r>
            <a:r>
              <a:rPr lang="en-US" dirty="0"/>
              <a:t> game playing and decision-making policy. Finally, our robot arm can play </a:t>
            </a:r>
            <a:r>
              <a:rPr lang="en-US" dirty="0" err="1"/>
              <a:t>TicTacToe</a:t>
            </a:r>
            <a:r>
              <a:rPr lang="en-US" dirty="0"/>
              <a:t> game with a human player and never lose in the game.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 to professor. Pandya!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have further question, please reach us out.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7057" y="1207532"/>
            <a:ext cx="32112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Hardware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770380"/>
            <a:ext cx="6419850" cy="4711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785" y="1207770"/>
            <a:ext cx="409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Hardware improvement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760220"/>
            <a:ext cx="6356350" cy="47879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575435" y="3635375"/>
            <a:ext cx="2100580" cy="14789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7275" y="2787650"/>
            <a:ext cx="203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Standard Hub Shaft ServoBlock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How to move EE</a:t>
            </a:r>
            <a:endParaRPr lang="en-US" altLang="zh-CN"/>
          </a:p>
        </p:txBody>
      </p:sp>
      <p:sp>
        <p:nvSpPr>
          <p:cNvPr id="3" name="椭圆 2"/>
          <p:cNvSpPr/>
          <p:nvPr/>
        </p:nvSpPr>
        <p:spPr>
          <a:xfrm>
            <a:off x="2600960" y="211836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5803900" y="205232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5" name="曲线连接符 4"/>
          <p:cNvCxnSpPr>
            <a:stCxn id="3" idx="7"/>
            <a:endCxn id="4" idx="1"/>
          </p:cNvCxnSpPr>
          <p:nvPr/>
        </p:nvCxnSpPr>
        <p:spPr>
          <a:xfrm rot="16200000">
            <a:off x="4346575" y="659130"/>
            <a:ext cx="66040" cy="2952115"/>
          </a:xfrm>
          <a:prstGeom prst="curvedConnector3">
            <a:avLst>
              <a:gd name="adj1" fmla="val 792788"/>
            </a:avLst>
          </a:prstGeom>
          <a:ln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032635" y="2533650"/>
            <a:ext cx="1247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(X</a:t>
            </a:r>
            <a:r>
              <a:rPr lang="en-US" altLang="zh-CN" baseline="-25000"/>
              <a:t>0</a:t>
            </a:r>
            <a:r>
              <a:rPr lang="en-US" altLang="zh-CN"/>
              <a:t>, Y</a:t>
            </a:r>
            <a:r>
              <a:rPr lang="en-US" altLang="zh-CN" baseline="-25000"/>
              <a:t>0</a:t>
            </a:r>
            <a:r>
              <a:rPr lang="en-US" altLang="zh-CN"/>
              <a:t>, Z</a:t>
            </a:r>
            <a:r>
              <a:rPr lang="en-US" altLang="zh-CN" baseline="-25000"/>
              <a:t>0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58130" y="245745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(X</a:t>
            </a:r>
            <a:r>
              <a:rPr lang="en-US" altLang="zh-CN" baseline="-25000"/>
              <a:t>f</a:t>
            </a:r>
            <a:r>
              <a:rPr lang="en-US" altLang="zh-CN"/>
              <a:t>, Y</a:t>
            </a:r>
            <a:r>
              <a:rPr lang="en-US" altLang="zh-CN" baseline="-25000"/>
              <a:t>f</a:t>
            </a:r>
            <a:r>
              <a:rPr lang="en-US" altLang="zh-CN"/>
              <a:t>, Z</a:t>
            </a:r>
            <a:r>
              <a:rPr lang="en-US" altLang="zh-CN" baseline="-25000"/>
              <a:t>f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99945" y="2978150"/>
            <a:ext cx="494411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solidFill>
                  <a:srgbClr val="00B050"/>
                </a:solidFill>
              </a:rPr>
              <a:t>%use fkine with initial q0 to get initial position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T0 = robot.fkine(q0);</a:t>
            </a:r>
            <a:endParaRPr lang="en-US" altLang="zh-CN"/>
          </a:p>
          <a:p>
            <a:r>
              <a:rPr lang="en-US" altLang="zh-CN">
                <a:solidFill>
                  <a:srgbClr val="00B050"/>
                </a:solidFill>
              </a:rPr>
              <a:t>%change the position para to final position para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T0.t(1) = X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T0.t(2) = Y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T0.t(3) = Z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>
                <a:solidFill>
                  <a:srgbClr val="00B050"/>
                </a:solidFill>
              </a:rPr>
              <a:t>%use ikine to get final position joint angles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q</a:t>
            </a:r>
            <a:r>
              <a:rPr lang="en-US" altLang="zh-CN" baseline="-25000"/>
              <a:t>f</a:t>
            </a:r>
            <a:r>
              <a:rPr lang="en-US" altLang="zh-CN"/>
              <a:t> = robot.ikine(T</a:t>
            </a:r>
            <a:r>
              <a:rPr lang="en-US" altLang="zh-CN" baseline="-25000"/>
              <a:t>0</a:t>
            </a:r>
            <a:r>
              <a:rPr lang="en-US" altLang="zh-CN"/>
              <a:t>, “q0”, q0, “mask”, [1 1 1 0 0 0]);</a:t>
            </a:r>
            <a:endParaRPr lang="en-US" altLang="zh-CN"/>
          </a:p>
          <a:p>
            <a:r>
              <a:rPr lang="en-US" altLang="zh-CN">
                <a:solidFill>
                  <a:srgbClr val="00B050"/>
                </a:solidFill>
              </a:rPr>
              <a:t>%use plot() with qf to move EE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robot.plot(qf)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74090" y="6085205"/>
            <a:ext cx="719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Moving End-effector from one place to another</a:t>
            </a:r>
            <a:r>
              <a:rPr lang="en-US" altLang="zh-CN" b="1">
                <a:solidFill>
                  <a:srgbClr val="FF0000"/>
                </a:solidFill>
              </a:rPr>
              <a:t> is basic for this project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Move to EE smootly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213360" y="932180"/>
            <a:ext cx="39471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/>
              <a:t>[qx,qd,qdd]=mtraj(@tpoly, </a:t>
            </a:r>
            <a:r>
              <a:rPr lang="en-US" altLang="zh-CN" sz="2000"/>
              <a:t>q0</a:t>
            </a:r>
            <a:r>
              <a:rPr lang="zh-CN" altLang="en-US" sz="2000"/>
              <a:t>, qf, 8);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38430" y="1571625"/>
            <a:ext cx="70986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dirty="0">
                <a:sym typeface="+mn-ea"/>
              </a:rPr>
              <a:t> </a:t>
            </a:r>
            <a:r>
              <a:rPr lang="en-US" dirty="0" smtClean="0">
                <a:sym typeface="+mn-ea"/>
              </a:rPr>
              <a:t>[</a:t>
            </a:r>
            <a:r>
              <a:rPr lang="en-US" dirty="0">
                <a:sym typeface="+mn-ea"/>
              </a:rPr>
              <a:t>Q,QD,QDD] = </a:t>
            </a:r>
            <a:r>
              <a:rPr lang="en-US" dirty="0" err="1">
                <a:sym typeface="+mn-ea"/>
              </a:rPr>
              <a:t>mtraj</a:t>
            </a:r>
            <a:r>
              <a:rPr lang="en-US" dirty="0">
                <a:sym typeface="+mn-ea"/>
              </a:rPr>
              <a:t>(TFUNC, Q0, QF, M) is a multi-axis trajectory (</a:t>
            </a:r>
            <a:r>
              <a:rPr lang="en-US" dirty="0" err="1">
                <a:sym typeface="+mn-ea"/>
              </a:rPr>
              <a:t>MxN</a:t>
            </a:r>
            <a:r>
              <a:rPr lang="en-US" dirty="0">
                <a:sym typeface="+mn-ea"/>
              </a:rPr>
              <a:t>) </a:t>
            </a:r>
            <a:r>
              <a:rPr lang="en-US" dirty="0" smtClean="0">
                <a:sym typeface="+mn-ea"/>
              </a:rPr>
              <a:t>varying from </a:t>
            </a:r>
            <a:r>
              <a:rPr lang="en-US" dirty="0">
                <a:sym typeface="+mn-ea"/>
              </a:rPr>
              <a:t>state Q0 (1xN) to QF (1xN) according to the scalar trajectory function </a:t>
            </a:r>
            <a:r>
              <a:rPr lang="en-US" dirty="0" smtClean="0">
                <a:sym typeface="+mn-ea"/>
              </a:rPr>
              <a:t> TFUNC </a:t>
            </a:r>
            <a:r>
              <a:rPr lang="en-US" dirty="0">
                <a:sym typeface="+mn-ea"/>
              </a:rPr>
              <a:t>in M steps.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32715" y="2586355"/>
            <a:ext cx="71043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>
                <a:sym typeface="+mn-ea"/>
              </a:rPr>
              <a:t>[S,SD,SDD] = </a:t>
            </a:r>
            <a:r>
              <a:rPr lang="en-US" dirty="0" err="1" smtClean="0">
                <a:sym typeface="+mn-ea"/>
              </a:rPr>
              <a:t>tpoly</a:t>
            </a:r>
            <a:r>
              <a:rPr lang="en-US" dirty="0" smtClean="0">
                <a:sym typeface="+mn-ea"/>
              </a:rPr>
              <a:t>(S0, SF, M) is a scalar trajectory (Mx1) that varies </a:t>
            </a: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 smtClean="0">
                <a:sym typeface="+mn-ea"/>
              </a:rPr>
              <a:t>  smoothly from S0 to SF in M steps using a </a:t>
            </a:r>
            <a:r>
              <a:rPr lang="en-US" dirty="0" err="1" smtClean="0">
                <a:sym typeface="+mn-ea"/>
              </a:rPr>
              <a:t>quintic</a:t>
            </a:r>
            <a:r>
              <a:rPr lang="en-US" dirty="0" smtClean="0">
                <a:sym typeface="+mn-ea"/>
              </a:rPr>
              <a:t> (5th order) polynomial.</a:t>
            </a:r>
            <a:endParaRPr lang="en-US" dirty="0" smtClean="0"/>
          </a:p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38115" y="3237865"/>
            <a:ext cx="3905885" cy="3620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54405" y="4632960"/>
            <a:ext cx="3891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The yellew dots are moving trajectory without drawing</a:t>
            </a:r>
            <a:endParaRPr lang="en-US" altLang="zh-CN" sz="240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How to draw a line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5930" y="827405"/>
            <a:ext cx="4049395" cy="355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105" y="4681220"/>
            <a:ext cx="35375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Vertical or Horizontal Line</a:t>
            </a:r>
            <a:endParaRPr lang="en-US" altLang="zh-CN" sz="2400"/>
          </a:p>
          <a:p>
            <a:pPr lvl="1"/>
            <a:r>
              <a:rPr lang="en-US" altLang="zh-CN" sz="2400"/>
              <a:t>x = linspace(x1, x2, 40)</a:t>
            </a:r>
            <a:endParaRPr lang="en-US" altLang="zh-CN" sz="2400"/>
          </a:p>
          <a:p>
            <a:pPr lvl="1"/>
            <a:r>
              <a:rPr lang="en-US" altLang="zh-CN" sz="2400"/>
              <a:t>y = linspace(y1, y2, 40)</a:t>
            </a:r>
            <a:endParaRPr lang="en-US" altLang="zh-CN" sz="2400"/>
          </a:p>
          <a:p>
            <a:pPr lvl="1"/>
            <a:r>
              <a:rPr lang="en-US" altLang="zh-CN" sz="2400"/>
              <a:t>points = [x;y]’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4416425" y="4709160"/>
            <a:ext cx="400113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/>
              <a:t>Not Vertical or Horizontal Line</a:t>
            </a:r>
            <a:endParaRPr lang="en-US" altLang="zh-CN" sz="2400"/>
          </a:p>
          <a:p>
            <a:pPr lvl="1" algn="l"/>
            <a:r>
              <a:rPr lang="en-US" altLang="zh-CN" sz="2400"/>
              <a:t>x = linspace(x1, x2, 40)</a:t>
            </a:r>
            <a:endParaRPr lang="en-US" altLang="zh-CN" sz="2400"/>
          </a:p>
          <a:p>
            <a:pPr lvl="1" algn="l"/>
            <a:r>
              <a:rPr lang="en-US" altLang="zh-CN" sz="2400"/>
              <a:t>y = f(x)</a:t>
            </a:r>
            <a:endParaRPr lang="en-US" altLang="zh-CN" sz="2400"/>
          </a:p>
          <a:p>
            <a:pPr lvl="1" algn="l"/>
            <a:r>
              <a:rPr lang="en-US" altLang="zh-CN" sz="2400"/>
              <a:t>points = [x;y]’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595495" y="1129030"/>
            <a:ext cx="46304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To draw a straight line from one point to another</a:t>
            </a:r>
            <a:endParaRPr lang="en-US" altLang="zh-CN"/>
          </a:p>
          <a:p>
            <a:r>
              <a:rPr lang="en-US" altLang="zh-CN"/>
              <a:t>Have to interpolate the line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0335" y="1252855"/>
            <a:ext cx="3886200" cy="3025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How to draw circle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4774565" y="1572895"/>
            <a:ext cx="395859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N = (0:1:40)'; </a:t>
            </a:r>
            <a:endParaRPr lang="zh-CN" altLang="en-US"/>
          </a:p>
          <a:p>
            <a:pPr algn="l"/>
            <a:r>
              <a:rPr lang="zh-CN" altLang="en-US"/>
              <a:t>theta = ( N/N(end) )*2*pi;</a:t>
            </a:r>
            <a:endParaRPr lang="zh-CN" altLang="en-US"/>
          </a:p>
          <a:p>
            <a:pPr algn="l"/>
            <a:r>
              <a:rPr lang="zh-CN" altLang="en-US"/>
              <a:t>points = ([a b] + r*[cos(theta) sin(theta)];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0" y="4898390"/>
            <a:ext cx="340995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3430" y="3986530"/>
            <a:ext cx="2749550" cy="25209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en-US" altLang="zh-CN"/>
              <a:t>How to draw the trajectory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821690" y="1117600"/>
            <a:ext cx="3787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Basic logic to draw trajectory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1543050"/>
            <a:ext cx="6256020" cy="4987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PLACING_PICTURE_USER_VIEWPORT" val="{&quot;height&quot;:6812,&quot;width&quot;:7757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0</TotalTime>
  <Words>3550</Words>
  <Application>WPS 演示</Application>
  <PresentationFormat>On-screen Show (4:3)</PresentationFormat>
  <Paragraphs>315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宋体</vt:lpstr>
      <vt:lpstr>Wingdings</vt:lpstr>
      <vt:lpstr>Times New Roman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How to move EE</vt:lpstr>
      <vt:lpstr>Move to EE smootly</vt:lpstr>
      <vt:lpstr>How to draw a line</vt:lpstr>
      <vt:lpstr>How to draw circle</vt:lpstr>
      <vt:lpstr>How to draw the trajectory</vt:lpstr>
      <vt:lpstr>Define the game board</vt:lpstr>
      <vt:lpstr>PowerPoint 演示文稿</vt:lpstr>
      <vt:lpstr>Project Structure</vt:lpstr>
      <vt:lpstr>PowerPoint 演示文稿</vt:lpstr>
      <vt:lpstr>Configuration Dialog</vt:lpstr>
      <vt:lpstr>TestRobotDialog</vt:lpstr>
      <vt:lpstr>PowerPoint 演示文稿</vt:lpstr>
      <vt:lpstr>Main App Flowchart</vt:lpstr>
      <vt:lpstr>TicTacToae Class Methods</vt:lpstr>
      <vt:lpstr>TicTacToae Class Properties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Zhaofeng Tian</dc:creator>
  <cp:lastModifiedBy>Frank Lin</cp:lastModifiedBy>
  <cp:revision>12</cp:revision>
  <dcterms:created xsi:type="dcterms:W3CDTF">2021-11-10T16:12:00Z</dcterms:created>
  <dcterms:modified xsi:type="dcterms:W3CDTF">2021-11-19T20:07:26Z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DE2C00D3E9FB4413A228992C38D3C571</vt:lpwstr>
  </property>
  <property fmtid="{D5CDD505-2E9C-101B-9397-08002B2CF9AE}" pid="3" name="KSOProductBuildVer">
    <vt:lpwstr>2052-11.1.0.11115</vt:lpwstr>
  </property>
</Properties>
</file>